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4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4" d="100"/>
          <a:sy n="134" d="100"/>
        </p:scale>
        <p:origin x="-104" y="-1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20B1F-D7AD-2C46-8E2D-43C9496F13A9}" type="datetimeFigureOut">
              <a:t>25/10/16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B5064B-63B3-514F-B283-8EEE3E9C770E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1062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B3E88-24B5-9244-B1FD-5A05831AE864}" type="datetimeFigureOut">
              <a:t>25/10/16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90199-4206-5C46-848C-0EA7E7734837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3806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AB699-5BBE-6C44-B5E6-306DFD8FC164}" type="datetime1">
              <a:t>25/10/16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096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C2CA-6A24-704E-A4D7-317351F5743F}" type="datetime1">
              <a:t>25/10/16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5537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CD605-A426-6B43-9C89-3AAFE877DA36}" type="datetime1">
              <a:t>25/10/16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665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EDAF-1C73-274B-9891-FF83555A0805}" type="datetime1">
              <a:t>25/10/16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473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4AE2E-FE8F-C547-92B6-8908EB679D9F}" type="datetime1">
              <a:t>25/10/16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988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0898-2E8C-7449-A23E-6E5B8D011948}" type="datetime1">
              <a:t>25/10/16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322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5CCF4-6280-B44A-8E21-6284842CA0AA}" type="datetime1">
              <a:t>25/10/16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080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BB2-55C4-614B-9576-9BB1CB1033BD}" type="datetime1">
              <a:t>25/10/16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759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1EE3-773B-AE4E-956F-1704A55F2062}" type="datetime1">
              <a:t>25/10/16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917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E09D-2EEC-8049-B811-B0F94CDFF8F5}" type="datetime1">
              <a:t>25/10/16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639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A33CB-6C29-FF49-AAE2-88DB083159DB}" type="datetime1">
              <a:t>25/10/16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541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C518C-43FD-CC45-B90F-674A611FFEE5}" type="datetime1">
              <a:t>25/10/16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4730B-E867-1F4C-951C-77846F716EDD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41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3080321"/>
          </a:xfrm>
        </p:spPr>
        <p:txBody>
          <a:bodyPr>
            <a:normAutofit fontScale="90000"/>
          </a:bodyPr>
          <a:lstStyle/>
          <a:p>
            <a:r>
              <a:rPr lang="fr-FR" sz="3200" b="1"/>
              <a:t>APPEAL AND </a:t>
            </a:r>
            <a:r>
              <a:rPr lang="fr-FR" sz="3200" b="1" i="1"/>
              <a:t>DOMESTIC</a:t>
            </a:r>
            <a:r>
              <a:rPr lang="fr-FR" sz="3200" b="1"/>
              <a:t> ARBITRATION </a:t>
            </a:r>
            <a:br>
              <a:rPr lang="fr-FR" sz="3200" b="1"/>
            </a:br>
            <a:r>
              <a:rPr lang="fr-FR" sz="3200" b="1"/>
              <a:t>(</a:t>
            </a:r>
            <a:r>
              <a:rPr lang="fr-FR" sz="3200" b="1" i="1">
                <a:solidFill>
                  <a:srgbClr val="FF0000"/>
                </a:solidFill>
              </a:rPr>
              <a:t>French law</a:t>
            </a:r>
            <a:r>
              <a:rPr lang="fr-FR" sz="3200" b="1"/>
              <a:t>)</a:t>
            </a:r>
            <a:br>
              <a:rPr lang="fr-FR" sz="3200" b="1"/>
            </a:br>
            <a:r>
              <a:rPr lang="fr-FR" sz="3200" b="1"/>
              <a:t/>
            </a:r>
            <a:br>
              <a:rPr lang="fr-FR" sz="3200" b="1"/>
            </a:br>
            <a:r>
              <a:rPr lang="fr-FR" sz="3200" b="1"/>
              <a:t>Why ?</a:t>
            </a:r>
            <a:br>
              <a:rPr lang="fr-FR" sz="3200" b="1"/>
            </a:br>
            <a:r>
              <a:rPr lang="fr-FR" sz="3200" b="1"/>
              <a:t/>
            </a:r>
            <a:br>
              <a:rPr lang="fr-FR" sz="3200" b="1"/>
            </a:br>
            <a:r>
              <a:rPr lang="fr-FR" sz="3200" b="1"/>
              <a:t>2 categories of appeal </a:t>
            </a:r>
            <a:br>
              <a:rPr lang="fr-FR" sz="3200" b="1"/>
            </a:br>
            <a:r>
              <a:rPr lang="fr-FR" sz="2200" b="1"/>
              <a:t>(</a:t>
            </a:r>
            <a:r>
              <a:rPr lang="fr-FR" sz="2200" b="1" i="1"/>
              <a:t>Appeals and actions to set aside</a:t>
            </a:r>
            <a:r>
              <a:rPr lang="fr-FR" sz="2200" b="1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3648749"/>
            <a:ext cx="8229600" cy="307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/>
              <a:t>1. </a:t>
            </a:r>
            <a:r>
              <a:rPr lang="fr-FR" sz="2000" b="1"/>
              <a:t>« Normal » appeal</a:t>
            </a:r>
          </a:p>
          <a:p>
            <a:endParaRPr lang="fr-FR" sz="2000" b="1"/>
          </a:p>
          <a:p>
            <a:pPr marL="0" indent="0">
              <a:buNone/>
            </a:pPr>
            <a:r>
              <a:rPr lang="fr-FR" sz="2000"/>
              <a:t>Depends on arbitration agreement</a:t>
            </a:r>
          </a:p>
          <a:p>
            <a:endParaRPr lang="fr-FR" sz="2000"/>
          </a:p>
          <a:p>
            <a:endParaRPr lang="fr-FR" sz="2000"/>
          </a:p>
          <a:p>
            <a:pPr marL="0" indent="0">
              <a:buNone/>
            </a:pPr>
            <a:r>
              <a:rPr lang="fr-FR" sz="2000"/>
              <a:t>2. </a:t>
            </a:r>
            <a:r>
              <a:rPr lang="fr-FR" sz="2000" b="1"/>
              <a:t>Appeal for Nullity of the award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r>
              <a:rPr lang="fr-FR" sz="2000"/>
              <a:t>Always possible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7930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b="1"/>
              <a:t>APPEAL AND </a:t>
            </a:r>
            <a:r>
              <a:rPr lang="fr-FR" sz="2800" b="1" i="1"/>
              <a:t>INTERNATIONAL</a:t>
            </a:r>
            <a:r>
              <a:rPr lang="fr-FR" sz="2800" b="1"/>
              <a:t> ARBITRATION </a:t>
            </a:r>
            <a:endParaRPr lang="fr-FR" sz="2800" b="1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36297"/>
            <a:ext cx="8229600" cy="507034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fr-FR" sz="2400" b="1"/>
              <a:t>Award made in France </a:t>
            </a:r>
          </a:p>
          <a:p>
            <a:pPr algn="just"/>
            <a:r>
              <a:rPr lang="fr-FR" sz="2400"/>
              <a:t>The only means of recourse against an award made in France in an international arbitration is an action to set aside. (article 1518)</a:t>
            </a:r>
          </a:p>
          <a:p>
            <a:pPr marL="0" indent="0" algn="just">
              <a:buNone/>
            </a:pPr>
            <a:endParaRPr lang="fr-FR" sz="2400"/>
          </a:p>
          <a:p>
            <a:pPr algn="just"/>
            <a:r>
              <a:rPr lang="fr-FR" sz="2400"/>
              <a:t>An award may only be set aside where (article 1520) if </a:t>
            </a:r>
            <a:endParaRPr lang="fr-FR" sz="2400"/>
          </a:p>
          <a:p>
            <a:pPr marL="0" indent="0" algn="just">
              <a:buNone/>
            </a:pPr>
            <a:r>
              <a:rPr lang="fr-FR" sz="2400"/>
              <a:t>(1) the arbitral tribunal wrongly upheld or declined jurisdiction; or </a:t>
            </a:r>
          </a:p>
          <a:p>
            <a:pPr marL="0" indent="0" algn="just">
              <a:buNone/>
            </a:pPr>
            <a:r>
              <a:rPr lang="fr-FR" sz="2400"/>
              <a:t>(2) the arbitral tribunal was not properly constituted; or </a:t>
            </a:r>
            <a:endParaRPr lang="fr-FR" sz="2400"/>
          </a:p>
          <a:p>
            <a:pPr marL="0" indent="0" algn="just">
              <a:buNone/>
            </a:pPr>
            <a:r>
              <a:rPr lang="fr-FR" sz="2400"/>
              <a:t>(3)  the arbitral tribunal ruled without complying with the mandate conferred upon it; or </a:t>
            </a:r>
            <a:endParaRPr lang="fr-FR" sz="2400">
              <a:effectLst/>
            </a:endParaRPr>
          </a:p>
          <a:p>
            <a:pPr marL="0" indent="0" algn="just">
              <a:buNone/>
            </a:pPr>
            <a:r>
              <a:rPr lang="fr-FR" sz="2400"/>
              <a:t>(4)  due process was violated; or </a:t>
            </a:r>
            <a:endParaRPr lang="fr-FR" sz="2400">
              <a:effectLst/>
            </a:endParaRPr>
          </a:p>
          <a:p>
            <a:pPr marL="0" indent="0" algn="just">
              <a:buNone/>
            </a:pPr>
            <a:r>
              <a:rPr lang="fr-FR" sz="2400"/>
              <a:t>(5)  </a:t>
            </a:r>
            <a:r>
              <a:rPr lang="fr-FR" sz="3000"/>
              <a:t>recognition or enforcement of the award is contrary to international public policy</a:t>
            </a:r>
            <a:r>
              <a:rPr lang="fr-FR" sz="2400"/>
              <a:t>. </a:t>
            </a:r>
            <a:endParaRPr lang="fr-FR" sz="2400">
              <a:effectLst/>
            </a:endParaRPr>
          </a:p>
          <a:p>
            <a:endParaRPr lang="fr-FR" sz="240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7626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11</a:t>
            </a:fld>
            <a:endParaRPr lang="uk-UA"/>
          </a:p>
        </p:txBody>
      </p:sp>
      <p:sp>
        <p:nvSpPr>
          <p:cNvPr id="5" name="Espace réservé du contenu 4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fr-FR" sz="1600" b="1"/>
              <a:t>Jér</a:t>
            </a:r>
            <a:r>
              <a:rPr lang="fr-FR" sz="1600" b="1"/>
              <a:t>ôme KULLMANN</a:t>
            </a:r>
          </a:p>
          <a:p>
            <a:r>
              <a:rPr lang="fr-FR" sz="1600"/>
              <a:t>Professor, Director of </a:t>
            </a:r>
            <a:r>
              <a:rPr lang="fr-FR" sz="1600" i="1"/>
              <a:t>Institut des Assurances de Paris Dauphine</a:t>
            </a:r>
          </a:p>
          <a:p>
            <a:r>
              <a:rPr lang="fr-FR" sz="1600"/>
              <a:t>President AIDA</a:t>
            </a:r>
            <a:endParaRPr lang="fr-FR" sz="1600"/>
          </a:p>
        </p:txBody>
      </p:sp>
      <p:pic>
        <p:nvPicPr>
          <p:cNvPr id="6" name="Imag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144" y="2986421"/>
            <a:ext cx="17335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188" y="3243262"/>
            <a:ext cx="10953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57175" y="4078335"/>
            <a:ext cx="5396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cap="all">
                <a:solidFill>
                  <a:srgbClr val="548DD4"/>
                </a:solidFill>
                <a:latin typeface="Times New Roman"/>
                <a:ea typeface="Times New Roman"/>
              </a:rPr>
              <a:t>I</a:t>
            </a:r>
            <a:r>
              <a:rPr lang="fr-FR" b="1" cap="all">
                <a:solidFill>
                  <a:srgbClr val="4BACC6"/>
                </a:solidFill>
                <a:latin typeface="Times New Roman"/>
                <a:ea typeface="Times New Roman"/>
              </a:rPr>
              <a:t>nstitut des </a:t>
            </a:r>
            <a:r>
              <a:rPr lang="fr-FR" b="1" cap="all">
                <a:solidFill>
                  <a:srgbClr val="548DD4"/>
                </a:solidFill>
                <a:latin typeface="Times New Roman"/>
                <a:ea typeface="Times New Roman"/>
              </a:rPr>
              <a:t>A</a:t>
            </a:r>
            <a:r>
              <a:rPr lang="fr-FR" b="1" cap="all">
                <a:solidFill>
                  <a:srgbClr val="4BACC6"/>
                </a:solidFill>
                <a:latin typeface="Times New Roman"/>
                <a:ea typeface="Times New Roman"/>
              </a:rPr>
              <a:t>ssurances </a:t>
            </a:r>
            <a:r>
              <a:rPr lang="fr-FR" b="1" cap="all">
                <a:solidFill>
                  <a:srgbClr val="548DD4"/>
                </a:solidFill>
                <a:latin typeface="Times New Roman"/>
                <a:ea typeface="Times New Roman"/>
              </a:rPr>
              <a:t>P</a:t>
            </a:r>
            <a:r>
              <a:rPr lang="fr-FR" b="1" cap="all">
                <a:solidFill>
                  <a:srgbClr val="4BACC6"/>
                </a:solidFill>
                <a:latin typeface="Times New Roman"/>
                <a:ea typeface="Times New Roman"/>
              </a:rPr>
              <a:t>aris </a:t>
            </a:r>
            <a:r>
              <a:rPr lang="fr-FR" b="1" cap="all">
                <a:solidFill>
                  <a:srgbClr val="548DD4"/>
                </a:solidFill>
                <a:latin typeface="Times New Roman"/>
                <a:ea typeface="Times New Roman"/>
              </a:rPr>
              <a:t>Dauphine</a:t>
            </a:r>
            <a:r>
              <a:rPr lang="fr-FR">
                <a:effectLst/>
              </a:rPr>
              <a:t>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212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7756" y="28432"/>
            <a:ext cx="8229600" cy="729749"/>
          </a:xfrm>
        </p:spPr>
        <p:txBody>
          <a:bodyPr>
            <a:normAutofit fontScale="90000"/>
          </a:bodyPr>
          <a:lstStyle/>
          <a:p>
            <a:r>
              <a:rPr lang="fr-FR" sz="3600" b="1"/>
              <a:t/>
            </a:r>
            <a:br>
              <a:rPr lang="fr-FR" sz="3600" b="1"/>
            </a:br>
            <a:r>
              <a:rPr lang="fr-FR" sz="3600" b="1"/>
              <a:t>Where ?</a:t>
            </a:r>
            <a:r>
              <a:rPr lang="fr-FR" sz="1600" b="1"/>
              <a:t/>
            </a:r>
            <a:br>
              <a:rPr lang="fr-FR" sz="1600" b="1"/>
            </a:br>
            <a:r>
              <a:rPr lang="fr-FR" sz="1600"/>
              <a:t/>
            </a:r>
            <a:br>
              <a:rPr lang="fr-FR" sz="1600"/>
            </a:br>
            <a:endParaRPr lang="fr-FR" sz="1600"/>
          </a:p>
        </p:txBody>
      </p:sp>
      <p:sp>
        <p:nvSpPr>
          <p:cNvPr id="4" name="Flèche vers la droite 3"/>
          <p:cNvSpPr/>
          <p:nvPr/>
        </p:nvSpPr>
        <p:spPr>
          <a:xfrm>
            <a:off x="312777" y="3795652"/>
            <a:ext cx="8113257" cy="27484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vers le bas 5"/>
          <p:cNvSpPr/>
          <p:nvPr/>
        </p:nvSpPr>
        <p:spPr>
          <a:xfrm>
            <a:off x="1317456" y="3933073"/>
            <a:ext cx="180084" cy="125100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664415" y="5289813"/>
            <a:ext cx="176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/>
              <a:t>Notification of the award</a:t>
            </a:r>
          </a:p>
        </p:txBody>
      </p:sp>
      <p:sp>
        <p:nvSpPr>
          <p:cNvPr id="8" name="Flèche vers le bas 7"/>
          <p:cNvSpPr/>
          <p:nvPr/>
        </p:nvSpPr>
        <p:spPr>
          <a:xfrm>
            <a:off x="6256298" y="3933073"/>
            <a:ext cx="180084" cy="125100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2863888" y="5280336"/>
            <a:ext cx="1762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/>
              <a:t>Notification of appeal</a:t>
            </a:r>
          </a:p>
        </p:txBody>
      </p:sp>
      <p:sp>
        <p:nvSpPr>
          <p:cNvPr id="10" name="Double flèche horizontale 9"/>
          <p:cNvSpPr/>
          <p:nvPr/>
        </p:nvSpPr>
        <p:spPr>
          <a:xfrm>
            <a:off x="1497540" y="4264156"/>
            <a:ext cx="4758758" cy="123205"/>
          </a:xfrm>
          <a:prstGeom prst="left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2863888" y="4330497"/>
            <a:ext cx="1762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One month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5412748" y="5291343"/>
            <a:ext cx="1762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/>
              <a:t>Deadline</a:t>
            </a:r>
          </a:p>
        </p:txBody>
      </p:sp>
      <p:sp>
        <p:nvSpPr>
          <p:cNvPr id="14" name="Titre 1"/>
          <p:cNvSpPr txBox="1">
            <a:spLocks/>
          </p:cNvSpPr>
          <p:nvPr/>
        </p:nvSpPr>
        <p:spPr>
          <a:xfrm>
            <a:off x="530774" y="783396"/>
            <a:ext cx="8229600" cy="729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/>
              <a:t>Court of appeal in whose jurisdiction the arbitral award was given.</a:t>
            </a:r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407756" y="1650569"/>
            <a:ext cx="8229600" cy="17612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/>
              <a:t/>
            </a:r>
            <a:br>
              <a:rPr lang="fr-FR" sz="3600" b="1"/>
            </a:br>
            <a:r>
              <a:rPr lang="fr-FR" sz="3200" b="1"/>
              <a:t>When ?</a:t>
            </a:r>
            <a:endParaRPr lang="fr-FR" sz="320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243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545369"/>
            <a:ext cx="6400800" cy="1752600"/>
          </a:xfrm>
        </p:spPr>
        <p:txBody>
          <a:bodyPr>
            <a:normAutofit/>
          </a:bodyPr>
          <a:lstStyle/>
          <a:p>
            <a:endParaRPr lang="fr-FR">
              <a:solidFill>
                <a:srgbClr val="800000"/>
              </a:solidFill>
            </a:endParaRPr>
          </a:p>
          <a:p>
            <a:endParaRPr lang="fr-FR">
              <a:solidFill>
                <a:srgbClr val="800000"/>
              </a:solidFill>
            </a:endParaRPr>
          </a:p>
          <a:p>
            <a:endParaRPr lang="fr-FR">
              <a:solidFill>
                <a:srgbClr val="800000"/>
              </a:solidFill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457200" y="114711"/>
            <a:ext cx="8229600" cy="59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>
                <a:solidFill>
                  <a:prstClr val="black"/>
                </a:solidFill>
              </a:rPr>
              <a:t>1- « NORMAL » APPEAL</a:t>
            </a:r>
            <a:br>
              <a:rPr lang="fr-FR" sz="3200" b="1">
                <a:solidFill>
                  <a:prstClr val="black"/>
                </a:solidFill>
              </a:rPr>
            </a:br>
            <a:endParaRPr lang="fr-FR" sz="3200" b="1">
              <a:solidFill>
                <a:prstClr val="black"/>
              </a:solidFill>
            </a:endParaRPr>
          </a:p>
          <a:p>
            <a:r>
              <a:rPr lang="fr-FR" sz="2800">
                <a:solidFill>
                  <a:srgbClr val="800000"/>
                </a:solidFill>
              </a:rPr>
              <a:t>ARBITRATION AGREEMENT</a:t>
            </a:r>
          </a:p>
          <a:p>
            <a:endParaRPr lang="fr-FR" sz="2800">
              <a:solidFill>
                <a:srgbClr val="800000"/>
              </a:solidFill>
            </a:endParaRPr>
          </a:p>
          <a:p>
            <a:r>
              <a:rPr lang="fr-FR" sz="2800">
                <a:solidFill>
                  <a:srgbClr val="800000"/>
                </a:solidFill>
              </a:rPr>
              <a:t>BEFORE OR AFTER Decree 13 JANUARY 2011 </a:t>
            </a:r>
          </a:p>
          <a:p>
            <a:r>
              <a:rPr lang="fr-FR" sz="2800">
                <a:solidFill>
                  <a:srgbClr val="800000"/>
                </a:solidFill>
              </a:rPr>
              <a:t>(</a:t>
            </a:r>
            <a:r>
              <a:rPr lang="fr-FR" sz="2800" i="1">
                <a:solidFill>
                  <a:srgbClr val="800000"/>
                </a:solidFill>
              </a:rPr>
              <a:t>new law coming into force 1 May 2011</a:t>
            </a:r>
            <a:r>
              <a:rPr lang="fr-FR" sz="2800">
                <a:solidFill>
                  <a:srgbClr val="800000"/>
                </a:solidFill>
              </a:rPr>
              <a:t>)</a:t>
            </a:r>
          </a:p>
          <a:p>
            <a:endParaRPr lang="fr-FR" sz="3200" b="1">
              <a:solidFill>
                <a:prstClr val="black"/>
              </a:solidFill>
            </a:endParaRPr>
          </a:p>
          <a:p>
            <a:r>
              <a:rPr lang="fr-FR" sz="3200" b="1"/>
              <a:t>1.1- before 1 May 2011</a:t>
            </a:r>
          </a:p>
          <a:p>
            <a:r>
              <a:rPr lang="fr-FR" sz="3200" b="1"/>
              <a:t>1.2- after 1 May 2011</a:t>
            </a:r>
          </a:p>
          <a:p>
            <a:endParaRPr lang="fr-FR" sz="3200" b="1"/>
          </a:p>
          <a:p>
            <a:endParaRPr lang="fr-FR" sz="2700" i="1"/>
          </a:p>
          <a:p>
            <a:r>
              <a:rPr lang="fr-FR" sz="2700" i="1"/>
              <a:t>French version of the Decree </a:t>
            </a:r>
          </a:p>
          <a:p>
            <a:r>
              <a:rPr lang="fr-FR" sz="2700"/>
              <a:t>http://www.parisarbitration.com/wp-content/uploads/2014/02/French-Law-on-Arbitration.pdf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0778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4712"/>
            <a:ext cx="8229600" cy="1032992"/>
          </a:xfrm>
        </p:spPr>
        <p:txBody>
          <a:bodyPr>
            <a:noAutofit/>
          </a:bodyPr>
          <a:lstStyle/>
          <a:p>
            <a:pPr lvl="0"/>
            <a:r>
              <a:rPr lang="fr-FR" sz="3200" b="1">
                <a:solidFill>
                  <a:prstClr val="black"/>
                </a:solidFill>
              </a:rPr>
              <a:t>1. « NORMAL » APPEAL</a:t>
            </a:r>
            <a:br>
              <a:rPr lang="fr-FR" sz="3200" b="1">
                <a:solidFill>
                  <a:prstClr val="black"/>
                </a:solidFill>
              </a:rPr>
            </a:br>
            <a:r>
              <a:rPr lang="fr-FR" sz="3200" b="1">
                <a:solidFill>
                  <a:prstClr val="black"/>
                </a:solidFill>
              </a:rPr>
              <a:t>1.1</a:t>
            </a:r>
            <a:r>
              <a:rPr lang="fr-FR" sz="3200" b="1"/>
              <a:t>- before 1 May 2011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27327"/>
            <a:ext cx="8229600" cy="5522148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fr-FR" sz="2400" b="1"/>
              <a:t>1.1.1- ARBITRATION </a:t>
            </a:r>
            <a:r>
              <a:rPr lang="fr-FR" sz="2400" b="1" i="1"/>
              <a:t>ACCORDING TO THE RULES OF LAW</a:t>
            </a:r>
          </a:p>
          <a:p>
            <a:r>
              <a:rPr lang="fr-FR" sz="2400"/>
              <a:t>Either nothing about appeal in the agreement :</a:t>
            </a:r>
          </a:p>
          <a:p>
            <a:pPr marL="0" indent="0">
              <a:buNone/>
            </a:pPr>
            <a:r>
              <a:rPr lang="fr-FR" sz="2400"/>
              <a:t>Appeal : possible</a:t>
            </a:r>
          </a:p>
          <a:p>
            <a:r>
              <a:rPr lang="fr-FR" sz="2400">
                <a:solidFill>
                  <a:srgbClr val="FF0000"/>
                </a:solidFill>
              </a:rPr>
              <a:t>Or parties have renounced to an appeal :</a:t>
            </a:r>
          </a:p>
          <a:p>
            <a:pPr marL="0" indent="0">
              <a:buNone/>
            </a:pPr>
            <a:r>
              <a:rPr lang="fr-FR" sz="2400">
                <a:solidFill>
                  <a:srgbClr val="FF0000"/>
                </a:solidFill>
              </a:rPr>
              <a:t>No appeal</a:t>
            </a:r>
          </a:p>
          <a:p>
            <a:pPr marL="0" indent="0" algn="ctr">
              <a:buNone/>
            </a:pPr>
            <a:r>
              <a:rPr lang="fr-FR" b="1">
                <a:solidFill>
                  <a:srgbClr val="FF0000"/>
                </a:solidFill>
              </a:rPr>
              <a:t>BUT...</a:t>
            </a:r>
          </a:p>
          <a:p>
            <a:pPr marL="0" indent="0" algn="just">
              <a:buNone/>
            </a:pPr>
            <a:endParaRPr lang="fr-FR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fr-FR" sz="2400" b="1">
                <a:solidFill>
                  <a:srgbClr val="800000"/>
                </a:solidFill>
              </a:rPr>
              <a:t>1.1.2- </a:t>
            </a:r>
            <a:r>
              <a:rPr lang="fr-FR" sz="2400" b="1" i="1">
                <a:solidFill>
                  <a:srgbClr val="800000"/>
                </a:solidFill>
              </a:rPr>
              <a:t>AMICABLE</a:t>
            </a:r>
            <a:r>
              <a:rPr lang="fr-FR" sz="2400" b="1">
                <a:solidFill>
                  <a:srgbClr val="800000"/>
                </a:solidFill>
              </a:rPr>
              <a:t> ARBITRATION </a:t>
            </a:r>
          </a:p>
          <a:p>
            <a:pPr algn="just"/>
            <a:r>
              <a:rPr lang="fr-FR" sz="2400">
                <a:solidFill>
                  <a:srgbClr val="800000"/>
                </a:solidFill>
              </a:rPr>
              <a:t>Ei</a:t>
            </a:r>
            <a:r>
              <a:rPr lang="fr-FR" sz="2400"/>
              <a:t>ther nothing about appeal in the agreement :</a:t>
            </a:r>
          </a:p>
          <a:p>
            <a:pPr marL="0" indent="0">
              <a:buNone/>
            </a:pPr>
            <a:r>
              <a:rPr lang="fr-FR" sz="2400">
                <a:solidFill>
                  <a:srgbClr val="800000"/>
                </a:solidFill>
              </a:rPr>
              <a:t>No Appeal</a:t>
            </a:r>
          </a:p>
          <a:p>
            <a:r>
              <a:rPr lang="fr-FR" sz="2400">
                <a:solidFill>
                  <a:srgbClr val="FF0000"/>
                </a:solidFill>
              </a:rPr>
              <a:t>Or parties have expressely said that appeal is possible :</a:t>
            </a:r>
          </a:p>
          <a:p>
            <a:pPr marL="0" indent="0">
              <a:buNone/>
            </a:pPr>
            <a:r>
              <a:rPr lang="fr-FR" sz="2400">
                <a:solidFill>
                  <a:srgbClr val="FF0000"/>
                </a:solidFill>
              </a:rPr>
              <a:t>Appeal : possible</a:t>
            </a:r>
          </a:p>
          <a:p>
            <a:pPr marL="0" indent="0" algn="just">
              <a:buNone/>
            </a:pPr>
            <a:endParaRPr lang="fr-FR" sz="2400" b="1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9842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57200" y="1649046"/>
            <a:ext cx="8229600" cy="468535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fr-FR" b="1"/>
          </a:p>
          <a:p>
            <a:pPr marL="0" indent="0" algn="ctr">
              <a:buNone/>
            </a:pPr>
            <a:r>
              <a:rPr lang="fr-FR" b="1"/>
              <a:t>1.2.1 Principle : No appeal</a:t>
            </a:r>
          </a:p>
          <a:p>
            <a:pPr marL="0" indent="0" algn="ctr">
              <a:buNone/>
            </a:pPr>
            <a:endParaRPr lang="fr-FR" b="1"/>
          </a:p>
          <a:p>
            <a:pPr marL="0" indent="0" algn="ctr">
              <a:buNone/>
            </a:pPr>
            <a:endParaRPr lang="fr-FR" b="1"/>
          </a:p>
          <a:p>
            <a:pPr marL="0" indent="0" algn="ctr">
              <a:buNone/>
            </a:pPr>
            <a:r>
              <a:rPr lang="fr-FR" b="1">
                <a:solidFill>
                  <a:srgbClr val="FF0000"/>
                </a:solidFill>
              </a:rPr>
              <a:t>1.2.2. Exception : appeal possible </a:t>
            </a:r>
            <a:r>
              <a:rPr lang="fr-FR" b="1" i="1">
                <a:solidFill>
                  <a:srgbClr val="FF0000"/>
                </a:solidFill>
              </a:rPr>
              <a:t>when</a:t>
            </a:r>
            <a:r>
              <a:rPr lang="fr-FR" b="1">
                <a:solidFill>
                  <a:srgbClr val="FF0000"/>
                </a:solidFill>
              </a:rPr>
              <a:t> parties have expressely choosen this solution</a:t>
            </a:r>
          </a:p>
          <a:p>
            <a:pPr marL="0" indent="0" algn="ctr">
              <a:buNone/>
            </a:pPr>
            <a:endParaRPr lang="fr-FR" b="1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fr-FR" sz="2400" b="1" i="1">
                <a:solidFill>
                  <a:srgbClr val="FF0000"/>
                </a:solidFill>
              </a:rPr>
              <a:t>Court of appeal : Role  </a:t>
            </a:r>
          </a:p>
          <a:p>
            <a:pPr marL="0" indent="0" algn="just">
              <a:buNone/>
            </a:pPr>
            <a:r>
              <a:rPr lang="fr-FR" sz="2400" b="1" i="1">
                <a:solidFill>
                  <a:srgbClr val="FF0000"/>
                </a:solidFill>
              </a:rPr>
              <a:t>- principle : according to the rules of Law</a:t>
            </a:r>
          </a:p>
          <a:p>
            <a:pPr marL="0" indent="0" algn="just">
              <a:buNone/>
            </a:pPr>
            <a:r>
              <a:rPr lang="fr-FR" sz="2400" b="1" i="1">
                <a:solidFill>
                  <a:srgbClr val="FF0000"/>
                </a:solidFill>
              </a:rPr>
              <a:t>- exception : as an amicable judge where the arbitrator had this assignment</a:t>
            </a:r>
          </a:p>
          <a:p>
            <a:pPr marL="0" indent="0" algn="just">
              <a:buNone/>
            </a:pPr>
            <a:endParaRPr lang="fr-FR" sz="2400" b="1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fr-FR" sz="2400" b="1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fr-FR" sz="2400" b="1">
              <a:solidFill>
                <a:srgbClr val="FF0000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114712"/>
            <a:ext cx="8229600" cy="1430085"/>
          </a:xfrm>
        </p:spPr>
        <p:txBody>
          <a:bodyPr>
            <a:noAutofit/>
          </a:bodyPr>
          <a:lstStyle/>
          <a:p>
            <a:pPr lvl="0"/>
            <a:r>
              <a:rPr lang="fr-FR" sz="3200" b="1">
                <a:solidFill>
                  <a:prstClr val="black"/>
                </a:solidFill>
              </a:rPr>
              <a:t>1- « NORMAL » APPEAL</a:t>
            </a:r>
            <a:br>
              <a:rPr lang="fr-FR" sz="3200" b="1">
                <a:solidFill>
                  <a:prstClr val="black"/>
                </a:solidFill>
              </a:rPr>
            </a:br>
            <a:r>
              <a:rPr lang="fr-FR" sz="3200" b="1">
                <a:solidFill>
                  <a:prstClr val="black"/>
                </a:solidFill>
              </a:rPr>
              <a:t>1.2 </a:t>
            </a:r>
            <a:r>
              <a:rPr lang="fr-FR" sz="3200" b="1"/>
              <a:t>- After 1 May 2011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5003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25495"/>
            <a:ext cx="8229600" cy="945438"/>
          </a:xfrm>
        </p:spPr>
        <p:txBody>
          <a:bodyPr>
            <a:normAutofit/>
          </a:bodyPr>
          <a:lstStyle/>
          <a:p>
            <a:r>
              <a:rPr lang="fr-FR" sz="2800" b="1"/>
              <a:t>2. Appeal for Nullity of the award</a:t>
            </a:r>
            <a:br>
              <a:rPr lang="fr-FR" sz="2800" b="1"/>
            </a:br>
            <a:r>
              <a:rPr lang="fr-FR" sz="2000"/>
              <a:t>Article 1492 Code de Procédure Civile</a:t>
            </a:r>
            <a:endParaRPr lang="fr-FR" sz="280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64730"/>
            <a:ext cx="8229600" cy="5326234"/>
          </a:xfrm>
        </p:spPr>
        <p:txBody>
          <a:bodyPr>
            <a:normAutofit/>
          </a:bodyPr>
          <a:lstStyle/>
          <a:p>
            <a:pPr algn="just"/>
            <a:r>
              <a:rPr lang="fr-FR" sz="2400"/>
              <a:t>if </a:t>
            </a:r>
            <a:r>
              <a:rPr lang="fr-FR" sz="2400"/>
              <a:t>the arbitral tribunal wrongly upheld or declined jurisdiction; </a:t>
            </a:r>
            <a:endParaRPr lang="fr-FR" sz="2400">
              <a:effectLst/>
            </a:endParaRPr>
          </a:p>
          <a:p>
            <a:pPr algn="just"/>
            <a:r>
              <a:rPr lang="fr-FR" sz="2400"/>
              <a:t>if the arbitration tribunal has been unlawfully constituted;</a:t>
            </a:r>
          </a:p>
          <a:p>
            <a:pPr algn="just"/>
            <a:r>
              <a:rPr lang="fr-FR"/>
              <a:t>if the arbitral tribunal ruled without complying with the mandate conferred upon it ;</a:t>
            </a:r>
            <a:endParaRPr lang="fr-FR">
              <a:effectLst/>
            </a:endParaRPr>
          </a:p>
          <a:p>
            <a:pPr algn="just"/>
            <a:r>
              <a:rPr lang="fr-FR" sz="2400"/>
              <a:t>if due process was violated ;</a:t>
            </a:r>
          </a:p>
          <a:p>
            <a:pPr algn="just"/>
            <a:r>
              <a:rPr lang="fr-FR"/>
              <a:t>if </a:t>
            </a:r>
            <a:r>
              <a:rPr lang="fr-FR"/>
              <a:t>the award failed to state the reasons upon which it is based, </a:t>
            </a:r>
            <a:r>
              <a:rPr lang="fr-FR" sz="2000"/>
              <a:t>the date on which it was made, the names or signatures of the arbitrator(s) having made the award; or where the award was not made by majority decision. </a:t>
            </a:r>
            <a:endParaRPr lang="fr-FR"/>
          </a:p>
          <a:p>
            <a:r>
              <a:rPr lang="fr-FR"/>
              <a:t>if the award is contrary to public policy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39517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25495"/>
            <a:ext cx="8229600" cy="888574"/>
          </a:xfrm>
        </p:spPr>
        <p:txBody>
          <a:bodyPr>
            <a:normAutofit/>
          </a:bodyPr>
          <a:lstStyle/>
          <a:p>
            <a:r>
              <a:rPr lang="fr-FR" sz="2800" b="1"/>
              <a:t>2. Appeal for Nullity of the award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758248" y="1393161"/>
            <a:ext cx="748770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200"/>
              <a:t>2.1 - if the arbitral tribunal ruled without complying with the mandate conferred upon it ;</a:t>
            </a:r>
          </a:p>
          <a:p>
            <a:pPr algn="just"/>
            <a:endParaRPr lang="fr-FR" sz="3200"/>
          </a:p>
          <a:p>
            <a:pPr algn="ctr"/>
            <a:r>
              <a:rPr lang="fr-FR" sz="3200" b="1"/>
              <a:t>Ultra petita</a:t>
            </a:r>
          </a:p>
          <a:p>
            <a:endParaRPr lang="fr-FR"/>
          </a:p>
          <a:p>
            <a:r>
              <a:rPr lang="fr-FR" sz="2400" i="1"/>
              <a:t>Mind arbitrators coming from insurance or reinsurance companies !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3221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7997" y="1600200"/>
            <a:ext cx="8691420" cy="4525963"/>
          </a:xfrm>
        </p:spPr>
        <p:txBody>
          <a:bodyPr/>
          <a:lstStyle/>
          <a:p>
            <a:pPr marL="0" indent="0">
              <a:buNone/>
            </a:pPr>
            <a:r>
              <a:rPr lang="fr-FR"/>
              <a:t>2.2 - if the award failed to state the reasons upon which it is based</a:t>
            </a:r>
          </a:p>
          <a:p>
            <a:endParaRPr lang="fr-FR"/>
          </a:p>
          <a:p>
            <a:pPr marL="0" indent="0">
              <a:buNone/>
            </a:pPr>
            <a:r>
              <a:rPr lang="fr-FR" sz="2400"/>
              <a:t>Problem : amicable arbitration</a:t>
            </a:r>
          </a:p>
          <a:p>
            <a:pPr marL="0" indent="0">
              <a:buNone/>
            </a:pPr>
            <a:r>
              <a:rPr lang="fr-FR"/>
              <a:t>Award : </a:t>
            </a:r>
          </a:p>
          <a:p>
            <a:pPr marL="0" indent="0">
              <a:buNone/>
            </a:pPr>
            <a:r>
              <a:rPr lang="fr-FR" i="1"/>
              <a:t>-I- According to the rules of Law...</a:t>
            </a:r>
          </a:p>
          <a:p>
            <a:pPr marL="0" indent="0">
              <a:buNone/>
            </a:pPr>
            <a:r>
              <a:rPr lang="fr-FR" i="1"/>
              <a:t>-II - But taking into account equity considerations...</a:t>
            </a: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25495"/>
            <a:ext cx="8229600" cy="888574"/>
          </a:xfrm>
        </p:spPr>
        <p:txBody>
          <a:bodyPr>
            <a:normAutofit/>
          </a:bodyPr>
          <a:lstStyle/>
          <a:p>
            <a:r>
              <a:rPr lang="fr-FR" sz="2800" b="1"/>
              <a:t>2. Appeal for Nullity of the award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824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7997" y="1600200"/>
            <a:ext cx="8691420" cy="5128672"/>
          </a:xfrm>
        </p:spPr>
        <p:txBody>
          <a:bodyPr>
            <a:normAutofit/>
          </a:bodyPr>
          <a:lstStyle/>
          <a:p>
            <a:r>
              <a:rPr lang="fr-FR"/>
              <a:t>2.3 - if the award is contrary to public policy</a:t>
            </a:r>
          </a:p>
          <a:p>
            <a:pPr marL="0" indent="0">
              <a:buNone/>
            </a:pPr>
            <a:endParaRPr lang="fr-FR"/>
          </a:p>
          <a:p>
            <a:pPr marL="0" indent="0">
              <a:buNone/>
            </a:pPr>
            <a:r>
              <a:rPr lang="fr-FR" sz="2400"/>
              <a:t>Problem : Insurance Code Provisions / </a:t>
            </a:r>
            <a:r>
              <a:rPr lang="fr-FR" sz="2400" b="1"/>
              <a:t>Amicable arbitration</a:t>
            </a:r>
          </a:p>
          <a:p>
            <a:pPr marL="0" indent="0">
              <a:buNone/>
            </a:pPr>
            <a:r>
              <a:rPr lang="fr-FR" sz="2400"/>
              <a:t> </a:t>
            </a:r>
            <a:r>
              <a:rPr lang="fr-FR" sz="2400" i="1"/>
              <a:t>Example : art. L.113-8 : fraudulent declaration of the risk : the insurance contract is nul and void</a:t>
            </a:r>
          </a:p>
          <a:p>
            <a:pPr marL="0" indent="0">
              <a:buNone/>
            </a:pPr>
            <a:r>
              <a:rPr lang="fr-FR" sz="2400" i="1"/>
              <a:t>If this seems too harsh, can arbitrators decide not to apply this sanction, stated by a legal provision of public policy ?</a:t>
            </a:r>
          </a:p>
          <a:p>
            <a:pPr marL="0" indent="0">
              <a:buNone/>
            </a:pPr>
            <a:endParaRPr lang="fr-FR" sz="2400" i="1"/>
          </a:p>
          <a:p>
            <a:pPr marL="0" indent="0" algn="ctr">
              <a:buNone/>
            </a:pPr>
            <a:r>
              <a:rPr lang="fr-FR"/>
              <a:t>S</a:t>
            </a:r>
            <a:r>
              <a:rPr lang="fr-FR"/>
              <a:t>olution ? </a:t>
            </a:r>
          </a:p>
          <a:p>
            <a:pPr marL="0" indent="0" algn="ctr">
              <a:buNone/>
            </a:pPr>
            <a:r>
              <a:rPr lang="fr-FR" sz="2400"/>
              <a:t>Are the parties entitled to waive the right given by the Law?</a:t>
            </a:r>
            <a:endParaRPr lang="fr-FR" sz="240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25494"/>
            <a:ext cx="8229600" cy="1390871"/>
          </a:xfrm>
        </p:spPr>
        <p:txBody>
          <a:bodyPr>
            <a:normAutofit/>
          </a:bodyPr>
          <a:lstStyle/>
          <a:p>
            <a:r>
              <a:rPr lang="fr-FR" sz="2800" b="1"/>
              <a:t>2. Appeal for Nullity of the award</a:t>
            </a:r>
            <a:br>
              <a:rPr lang="fr-FR" sz="2800" b="1"/>
            </a:br>
            <a:endParaRPr lang="fr-FR" sz="2800" b="1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730B-E867-1F4C-951C-77846F716EDD}" type="slidenum">
              <a:rPr lang="uk-UA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7309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5962</TotalTime>
  <Words>529</Words>
  <Application>Microsoft Macintosh PowerPoint</Application>
  <PresentationFormat>Présentation à l'écran 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Thème Office</vt:lpstr>
      <vt:lpstr>APPEAL AND DOMESTIC ARBITRATION  (French law)  Why ?  2 categories of appeal  (Appeals and actions to set aside)</vt:lpstr>
      <vt:lpstr> Where ?  </vt:lpstr>
      <vt:lpstr>Présentation PowerPoint</vt:lpstr>
      <vt:lpstr>1. « NORMAL » APPEAL 1.1- before 1 May 2011 </vt:lpstr>
      <vt:lpstr>1- « NORMAL » APPEAL 1.2 - After 1 May 2011 </vt:lpstr>
      <vt:lpstr>2. Appeal for Nullity of the award Article 1492 Code de Procédure Civile</vt:lpstr>
      <vt:lpstr>2. Appeal for Nullity of the award</vt:lpstr>
      <vt:lpstr>2. Appeal for Nullity of the award</vt:lpstr>
      <vt:lpstr>2. Appeal for Nullity of the award </vt:lpstr>
      <vt:lpstr>APPEAL AND INTERNATIONAL ARBITRATION 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Jérôme  KULLMANN</dc:creator>
  <cp:lastModifiedBy>Jérôme  KULLMANN</cp:lastModifiedBy>
  <cp:revision>27</cp:revision>
  <dcterms:created xsi:type="dcterms:W3CDTF">2016-10-20T08:08:01Z</dcterms:created>
  <dcterms:modified xsi:type="dcterms:W3CDTF">2016-10-26T06:16:32Z</dcterms:modified>
</cp:coreProperties>
</file>